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4" r:id="rId2"/>
    <p:sldId id="382" r:id="rId3"/>
  </p:sldIdLst>
  <p:sldSz cx="9144000" cy="5143500" type="screen16x9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9E"/>
    <a:srgbClr val="F8EEA0"/>
    <a:srgbClr val="BDCAFF"/>
    <a:srgbClr val="FFF399"/>
    <a:srgbClr val="E0D8FC"/>
    <a:srgbClr val="DBD5FF"/>
    <a:srgbClr val="8DDFDD"/>
    <a:srgbClr val="03A89E"/>
    <a:srgbClr val="B2EBF2"/>
    <a:srgbClr val="DB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6" autoAdjust="0"/>
    <p:restoredTop sz="96883" autoAdjust="0"/>
  </p:normalViewPr>
  <p:slideViewPr>
    <p:cSldViewPr>
      <p:cViewPr>
        <p:scale>
          <a:sx n="75" d="100"/>
          <a:sy n="75" d="100"/>
        </p:scale>
        <p:origin x="-2226" y="-768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EFC4-A40B-494C-9723-CCC0AEF83D38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C6F55-C1BE-45CF-BC57-7BC7FF22CF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83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964D-A641-4115-9ECC-DC60328C286F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740D-C047-4144-9660-FFCB5A45BC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75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titanium-texture.jpg"/>
          <p:cNvPicPr>
            <a:picLocks noChangeAspect="1"/>
          </p:cNvPicPr>
          <p:nvPr userDrawn="1"/>
        </p:nvPicPr>
        <p:blipFill>
          <a:blip r:embed="rId2" cstate="print"/>
          <a:srcRect r="75198"/>
          <a:stretch>
            <a:fillRect/>
          </a:stretch>
        </p:blipFill>
        <p:spPr>
          <a:xfrm rot="5400000">
            <a:off x="3286053" y="-3322709"/>
            <a:ext cx="2571753" cy="9217167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2539" y="1005576"/>
            <a:ext cx="7560000" cy="621000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altLang="en-US" sz="3200" b="1" kern="1200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accent1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2539" y="1614342"/>
            <a:ext cx="7560000" cy="324000"/>
          </a:xfrm>
        </p:spPr>
        <p:txBody>
          <a:bodyPr>
            <a:noAutofit/>
          </a:bodyPr>
          <a:lstStyle>
            <a:lvl1pPr marL="0" indent="0" algn="l">
              <a:buNone/>
              <a:defRPr lang="en-US" altLang="en-US" sz="2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文字版面配置區 5"/>
          <p:cNvSpPr>
            <a:spLocks noGrp="1"/>
          </p:cNvSpPr>
          <p:nvPr>
            <p:ph type="body" sz="quarter" idx="13" hasCustomPrompt="1"/>
          </p:nvPr>
        </p:nvSpPr>
        <p:spPr>
          <a:xfrm>
            <a:off x="452539" y="2922986"/>
            <a:ext cx="6372000" cy="336947"/>
          </a:xfrm>
        </p:spPr>
        <p:txBody>
          <a:bodyPr anchor="b">
            <a:norm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 </a:t>
            </a:r>
            <a:r>
              <a:rPr lang="en-US" altLang="zh-TW" dirty="0" smtClean="0"/>
              <a:t>(Presenter)</a:t>
            </a:r>
            <a:endParaRPr lang="zh-TW" altLang="en-US" dirty="0" smtClean="0"/>
          </a:p>
        </p:txBody>
      </p:sp>
      <p:sp>
        <p:nvSpPr>
          <p:cNvPr id="10" name="文字版面配置區 7"/>
          <p:cNvSpPr>
            <a:spLocks noGrp="1"/>
          </p:cNvSpPr>
          <p:nvPr>
            <p:ph type="body" sz="quarter" idx="14" hasCustomPrompt="1"/>
          </p:nvPr>
        </p:nvSpPr>
        <p:spPr>
          <a:xfrm>
            <a:off x="452539" y="3257154"/>
            <a:ext cx="6372000" cy="242374"/>
          </a:xfrm>
        </p:spPr>
        <p:txBody>
          <a:bodyPr anchor="b">
            <a:noAutofit/>
          </a:bodyPr>
          <a:lstStyle>
            <a:lvl1pPr>
              <a:lnSpc>
                <a:spcPts val="1800"/>
              </a:lnSpc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  <a:r>
              <a:rPr lang="en-US" altLang="zh-TW" dirty="0" smtClean="0"/>
              <a:t>(Title, Dept.)</a:t>
            </a:r>
            <a:endParaRPr lang="zh-TW" alt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8316" y="140810"/>
            <a:ext cx="7559675" cy="216694"/>
          </a:xfrm>
        </p:spPr>
        <p:txBody>
          <a:bodyPr>
            <a:noAutofit/>
          </a:bodyPr>
          <a:lstStyle>
            <a:lvl1pPr>
              <a:buNone/>
              <a:defRPr sz="1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3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517509"/>
            <a:ext cx="6372000" cy="242374"/>
          </a:xfrm>
        </p:spPr>
        <p:txBody>
          <a:bodyPr anchor="b">
            <a:noAutofit/>
          </a:bodyPr>
          <a:lstStyle>
            <a:lvl1pPr>
              <a:lnSpc>
                <a:spcPts val="1800"/>
              </a:lnSpc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  <a:r>
              <a:rPr lang="en-US" altLang="zh-TW" dirty="0" smtClean="0"/>
              <a:t>(Date)</a:t>
            </a:r>
            <a:endParaRPr lang="zh-TW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9864"/>
            <a:ext cx="2464396" cy="86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titanium-texture.jpg"/>
          <p:cNvPicPr>
            <a:picLocks noChangeAspect="1"/>
          </p:cNvPicPr>
          <p:nvPr userDrawn="1"/>
        </p:nvPicPr>
        <p:blipFill rotWithShape="1">
          <a:blip r:embed="rId2" cstate="print"/>
          <a:srcRect t="50198" r="75198"/>
          <a:stretch/>
        </p:blipFill>
        <p:spPr>
          <a:xfrm rot="5400000">
            <a:off x="1981923" y="-2018579"/>
            <a:ext cx="5143503" cy="91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2539" y="1950750"/>
            <a:ext cx="7560000" cy="621000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altLang="en-US" sz="3200" b="1" kern="1200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2679762"/>
            <a:ext cx="7560000" cy="324000"/>
          </a:xfrm>
        </p:spPr>
        <p:txBody>
          <a:bodyPr>
            <a:noAutofit/>
          </a:bodyPr>
          <a:lstStyle>
            <a:lvl1pPr marL="0" indent="0" algn="l">
              <a:buNone/>
              <a:defRPr lang="en-US" altLang="en-US" sz="2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8316" y="140810"/>
            <a:ext cx="7559675" cy="216694"/>
          </a:xfrm>
        </p:spPr>
        <p:txBody>
          <a:bodyPr>
            <a:noAutofit/>
          </a:bodyPr>
          <a:lstStyle>
            <a:lvl1pPr>
              <a:buNone/>
              <a:defRPr sz="1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4" name="圖片 13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8028000" y="4948020"/>
            <a:ext cx="1116000" cy="27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-36512" y="4948014"/>
            <a:ext cx="6660000" cy="27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758880" y="494420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0" y="4732030"/>
            <a:ext cx="10267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lang="zh-TW" altLang="en-US" sz="2800" b="1" kern="120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5" name="內容版面配置區 2"/>
          <p:cNvSpPr>
            <a:spLocks noGrp="1"/>
          </p:cNvSpPr>
          <p:nvPr>
            <p:ph idx="13"/>
          </p:nvPr>
        </p:nvSpPr>
        <p:spPr>
          <a:xfrm>
            <a:off x="467544" y="1059583"/>
            <a:ext cx="8229600" cy="3649340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1800">
                <a:latin typeface="微軟正黑體" pitchFamily="34" charset="-120"/>
                <a:ea typeface="微軟正黑體" pitchFamily="34" charset="-120"/>
              </a:defRPr>
            </a:lvl3pPr>
            <a:lvl4pPr>
              <a:defRPr sz="1600"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6" name="頁尾版面配置區 4"/>
          <p:cNvSpPr txBox="1">
            <a:spLocks/>
          </p:cNvSpPr>
          <p:nvPr userDrawn="1"/>
        </p:nvSpPr>
        <p:spPr>
          <a:xfrm>
            <a:off x="-36512" y="4948014"/>
            <a:ext cx="5472608" cy="24949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 are confidential and subject to change without notice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 descr="玫瑰金.png"/>
          <p:cNvPicPr>
            <a:picLocks/>
          </p:cNvPicPr>
          <p:nvPr userDrawn="1"/>
        </p:nvPicPr>
        <p:blipFill>
          <a:blip r:embed="rId2" cstate="email"/>
          <a:srcRect r="48149" b="49993"/>
          <a:stretch>
            <a:fillRect/>
          </a:stretch>
        </p:blipFill>
        <p:spPr>
          <a:xfrm>
            <a:off x="8748464" y="5002022"/>
            <a:ext cx="395536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 descr="玫瑰金.png"/>
          <p:cNvPicPr>
            <a:picLocks/>
          </p:cNvPicPr>
          <p:nvPr userDrawn="1"/>
        </p:nvPicPr>
        <p:blipFill>
          <a:blip r:embed="rId2" cstate="email"/>
          <a:srcRect r="48149" b="49993"/>
          <a:stretch>
            <a:fillRect/>
          </a:stretch>
        </p:blipFill>
        <p:spPr>
          <a:xfrm>
            <a:off x="-36512" y="5002022"/>
            <a:ext cx="7632848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03998"/>
            <a:ext cx="869384" cy="30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499"/>
            <a:ext cx="4320480" cy="53075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lang="zh-TW" altLang="en-US" sz="3200" b="1" kern="12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C2D-6C67-4D8B-ACFE-C5E31313769C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表格版面配置區 15"/>
          <p:cNvSpPr>
            <a:spLocks noGrp="1"/>
          </p:cNvSpPr>
          <p:nvPr>
            <p:ph type="tbl" sz="quarter" idx="13"/>
          </p:nvPr>
        </p:nvSpPr>
        <p:spPr>
          <a:xfrm>
            <a:off x="251520" y="951572"/>
            <a:ext cx="5040560" cy="35647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4"/>
          </p:nvPr>
        </p:nvSpPr>
        <p:spPr>
          <a:xfrm>
            <a:off x="5876570" y="303499"/>
            <a:ext cx="2799889" cy="539354"/>
          </a:xfrm>
        </p:spPr>
        <p:txBody>
          <a:bodyPr>
            <a:noAutofit/>
          </a:bodyPr>
          <a:lstStyle>
            <a:lvl1pPr algn="l"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8" name="圖片版面配置區 17"/>
          <p:cNvSpPr>
            <a:spLocks noGrp="1"/>
          </p:cNvSpPr>
          <p:nvPr>
            <p:ph type="pic" sz="quarter" idx="16"/>
          </p:nvPr>
        </p:nvSpPr>
        <p:spPr>
          <a:xfrm>
            <a:off x="5868144" y="1167594"/>
            <a:ext cx="2844000" cy="1998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0" name="圖片版面配置區 19"/>
          <p:cNvSpPr>
            <a:spLocks noGrp="1"/>
          </p:cNvSpPr>
          <p:nvPr>
            <p:ph type="pic" sz="quarter" idx="17"/>
          </p:nvPr>
        </p:nvSpPr>
        <p:spPr>
          <a:xfrm>
            <a:off x="5868144" y="3489852"/>
            <a:ext cx="2880320" cy="486054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803998"/>
            <a:ext cx="869384" cy="304833"/>
          </a:xfrm>
          <a:prstGeom prst="rect">
            <a:avLst/>
          </a:prstGeom>
        </p:spPr>
      </p:pic>
      <p:pic>
        <p:nvPicPr>
          <p:cNvPr id="12" name="圖片 11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8748464" y="5002022"/>
            <a:ext cx="395536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-36512" y="5002022"/>
            <a:ext cx="7632848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03499"/>
            <a:ext cx="4320480" cy="53075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lang="zh-TW" altLang="en-US" sz="3200" b="1" kern="12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C2D-6C67-4D8B-ACFE-C5E31313769C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表格版面配置區 15"/>
          <p:cNvSpPr>
            <a:spLocks noGrp="1"/>
          </p:cNvSpPr>
          <p:nvPr>
            <p:ph type="tbl" sz="quarter" idx="13"/>
          </p:nvPr>
        </p:nvSpPr>
        <p:spPr>
          <a:xfrm>
            <a:off x="251520" y="951572"/>
            <a:ext cx="5040560" cy="35647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8" name="圖片版面配置區 17"/>
          <p:cNvSpPr>
            <a:spLocks noGrp="1"/>
          </p:cNvSpPr>
          <p:nvPr>
            <p:ph type="pic" sz="quarter" idx="16"/>
          </p:nvPr>
        </p:nvSpPr>
        <p:spPr>
          <a:xfrm>
            <a:off x="5868144" y="1167594"/>
            <a:ext cx="2844000" cy="1998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0" name="圖片版面配置區 19"/>
          <p:cNvSpPr>
            <a:spLocks noGrp="1"/>
          </p:cNvSpPr>
          <p:nvPr>
            <p:ph type="pic" sz="quarter" idx="17"/>
          </p:nvPr>
        </p:nvSpPr>
        <p:spPr>
          <a:xfrm>
            <a:off x="5868144" y="3489852"/>
            <a:ext cx="2880320" cy="486054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4" y="4803998"/>
            <a:ext cx="869384" cy="304833"/>
          </a:xfrm>
          <a:prstGeom prst="rect">
            <a:avLst/>
          </a:prstGeom>
        </p:spPr>
      </p:pic>
      <p:pic>
        <p:nvPicPr>
          <p:cNvPr id="11" name="圖片 10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8748464" y="5002022"/>
            <a:ext cx="395536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 descr="玫瑰金.png"/>
          <p:cNvPicPr>
            <a:picLocks/>
          </p:cNvPicPr>
          <p:nvPr userDrawn="1"/>
        </p:nvPicPr>
        <p:blipFill>
          <a:blip r:embed="rId3" cstate="email"/>
          <a:srcRect r="48149" b="49993"/>
          <a:stretch>
            <a:fillRect/>
          </a:stretch>
        </p:blipFill>
        <p:spPr>
          <a:xfrm>
            <a:off x="-36512" y="5002022"/>
            <a:ext cx="7632848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94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2" y="1168841"/>
            <a:ext cx="8436076" cy="321373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3962" y="4620839"/>
            <a:ext cx="8436076" cy="18466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800">
                <a:solidFill>
                  <a:srgbClr val="93A0A7"/>
                </a:solidFill>
                <a:latin typeface="+mn-lt"/>
              </a:defRPr>
            </a:lvl1pPr>
            <a:lvl2pPr marL="171450" indent="-114300">
              <a:defRPr sz="900"/>
            </a:lvl2pPr>
            <a:lvl3pPr marL="342900" indent="-114300">
              <a:defRPr sz="900"/>
            </a:lvl3pPr>
            <a:lvl4pPr marL="514350" indent="-114300">
              <a:defRPr sz="900"/>
            </a:lvl4pPr>
            <a:lvl5pPr marL="685800" indent="-114300">
              <a:defRPr sz="9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848344" y="4914888"/>
            <a:ext cx="128240" cy="123111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6513" y="0"/>
            <a:ext cx="4608513" cy="51435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033" y="37934"/>
            <a:ext cx="4605033" cy="857250"/>
          </a:xfrm>
        </p:spPr>
        <p:txBody>
          <a:bodyPr/>
          <a:lstStyle/>
          <a:p>
            <a:r>
              <a:rPr lang="zh-TW" altLang="en-US" dirty="0" smtClean="0"/>
              <a:t>按一下以編輯母片標題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C2D-6C67-4D8B-ACFE-C5E31313769C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 descr="玫瑰金.png"/>
          <p:cNvPicPr>
            <a:picLocks/>
          </p:cNvPicPr>
          <p:nvPr userDrawn="1"/>
        </p:nvPicPr>
        <p:blipFill>
          <a:blip r:embed="rId2" cstate="email"/>
          <a:srcRect r="48149" b="49993"/>
          <a:stretch>
            <a:fillRect/>
          </a:stretch>
        </p:blipFill>
        <p:spPr>
          <a:xfrm>
            <a:off x="8748464" y="5002022"/>
            <a:ext cx="395536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 descr="玫瑰金.png"/>
          <p:cNvPicPr>
            <a:picLocks/>
          </p:cNvPicPr>
          <p:nvPr userDrawn="1"/>
        </p:nvPicPr>
        <p:blipFill>
          <a:blip r:embed="rId2" cstate="email"/>
          <a:srcRect r="48149" b="49993"/>
          <a:stretch>
            <a:fillRect/>
          </a:stretch>
        </p:blipFill>
        <p:spPr>
          <a:xfrm>
            <a:off x="-36512" y="5002022"/>
            <a:ext cx="7632848" cy="1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03998"/>
            <a:ext cx="869384" cy="304833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>
          <a:xfrm>
            <a:off x="-36512" y="915566"/>
            <a:ext cx="4608512" cy="720080"/>
          </a:xfrm>
        </p:spPr>
        <p:txBody>
          <a:bodyPr>
            <a:normAutofit/>
          </a:bodyPr>
          <a:lstStyle>
            <a:lvl1pPr marL="0" indent="0">
              <a:buNone/>
              <a:defRPr lang="zh-TW" altLang="en-US" sz="1800" b="1" kern="1200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>
          <a:xfrm>
            <a:off x="-36960" y="1851670"/>
            <a:ext cx="4608960" cy="2628900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lang="zh-TW" altLang="en-US" sz="1800" b="1" kern="120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 lang="zh-TW" altLang="en-US" sz="1800" b="1" kern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2pPr>
            <a:lvl3pPr>
              <a:defRPr lang="zh-TW" altLang="en-US" sz="1800" b="1" kern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3pPr>
            <a:lvl4pPr>
              <a:defRPr lang="zh-TW" altLang="en-US" sz="1800" b="1" kern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4pPr>
            <a:lvl5pPr>
              <a:defRPr lang="zh-TW" altLang="en-US" sz="1800" b="1" kern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2" name="頁尾版面配置區 4"/>
          <p:cNvSpPr txBox="1">
            <a:spLocks/>
          </p:cNvSpPr>
          <p:nvPr userDrawn="1"/>
        </p:nvSpPr>
        <p:spPr>
          <a:xfrm>
            <a:off x="-36512" y="4948014"/>
            <a:ext cx="5472608" cy="24949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 are confidential and subject to change without notice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262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Metal_textures3.jpg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E89BBC2D-6C67-4D8B-ACFE-C5E31313769C}" type="datetimeFigureOut">
              <a:rPr lang="zh-TW" altLang="en-US" smtClean="0"/>
              <a:pPr/>
              <a:t>2020/8/25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13" name="投影片編號版面配置區 5"/>
          <p:cNvSpPr txBox="1">
            <a:spLocks/>
          </p:cNvSpPr>
          <p:nvPr userDrawn="1"/>
        </p:nvSpPr>
        <p:spPr>
          <a:xfrm>
            <a:off x="6588224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60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zh-TW" altLang="en-US" sz="3200" b="1" kern="1200" dirty="0" smtClean="0">
          <a:ln w="10541" cmpd="sng">
            <a:noFill/>
            <a:prstDash val="solid"/>
          </a:ln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2">
              <a:lumMod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srockrack.com/general/productdetail.asp?Model=X570D4I-2T#Specifications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235">
            <a:off x="244190" y="2947903"/>
            <a:ext cx="2430310" cy="14836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92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09">
            <a:off x="128485" y="1261176"/>
            <a:ext cx="3761252" cy="276201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8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 smtClean="0"/>
              <a:t>8U16N-X570</a:t>
            </a:r>
            <a:endParaRPr lang="en-US" altLang="zh-TW" dirty="0"/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79985"/>
              </p:ext>
            </p:extLst>
          </p:nvPr>
        </p:nvGraphicFramePr>
        <p:xfrm>
          <a:off x="4572000" y="16404"/>
          <a:ext cx="4536504" cy="492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2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41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8U16N (OPEN19 8RU) Specifications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1834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Status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 Factor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OPEN19 8RU cage (8 unit high)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Dimension</a:t>
                      </a:r>
                    </a:p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Wx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918.7x 471.5x 355 mm (w/o ear)</a:t>
                      </a:r>
                    </a:p>
                    <a:p>
                      <a:pPr algn="l" fontAlgn="ctr"/>
                      <a:r>
                        <a:rPr lang="en-US" altLang="zh-TW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918.7x 481.9x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 mm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42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Brick support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 OPEN19 brick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12">
                <a:tc grid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N19 SKU5 (OPEN19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Brick)</a:t>
                      </a:r>
                      <a:r>
                        <a:rPr lang="en-US" altLang="zh-TW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Barebone</a:t>
                      </a:r>
                      <a:r>
                        <a:rPr lang="en-US" altLang="zh-TW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Specifications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</a:t>
                      </a:r>
                      <a:endParaRPr lang="en-US" sz="10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 Factor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OPEN19 brick (1/2 wide 1RU)</a:t>
                      </a:r>
                      <a:endParaRPr lang="en-US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Dimension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901.7x 212.3x 41.65 mm (</a:t>
                      </a:r>
                      <a:r>
                        <a:rPr lang="en-US" altLang="zh-TW" sz="1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lang="en-US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pl-PL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H, w/o ear)</a:t>
                      </a:r>
                      <a:endParaRPr lang="en-US" altLang="zh-TW" sz="10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62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Motherboard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X570D4I-2T</a:t>
                      </a:r>
                      <a:endParaRPr lang="en-US" sz="10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Processor System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CPU Socket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AM4 PGA 1331, supports 3rd Gen AMD Ryzen™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686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PCH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AMD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X570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 DDR4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ECC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SO-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DIMM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(2DPC) max.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32GB per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</a:t>
                      </a:r>
                      <a:r>
                        <a:rPr lang="en-US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Panel IO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Buttons w/LED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TW" sz="1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UID</a:t>
                      </a:r>
                      <a:r>
                        <a:rPr lang="en-US" altLang="zh-TW" sz="1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Power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en-US" altLang="zh-TW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RJ45(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10GbE)</a:t>
                      </a:r>
                      <a:r>
                        <a:rPr lang="en-US" altLang="zh-TW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via 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X550-AT2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 RJ45</a:t>
                      </a:r>
                      <a:r>
                        <a:rPr lang="en-US" altLang="zh-TW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dedicated </a:t>
                      </a:r>
                      <a:r>
                        <a:rPr lang="en-US" altLang="zh-TW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IPMI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via AST2500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110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USB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 Type-A (USB3.2 Gen2)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en-US" altLang="zh-TW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DB15(VGA) via AST2500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r>
                        <a:rPr lang="en-US" altLang="zh-TW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HDMI/DP from </a:t>
                      </a:r>
                      <a:r>
                        <a:rPr lang="en-US" altLang="zh-TW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ASRock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Radeon™ RX 5700 XT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Expansions</a:t>
                      </a:r>
                      <a:endParaRPr lang="en-US" sz="100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PCIe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slot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dual-slot PCIe4.0 x16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ASRock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Radeon™ RX 5700 XT pre-installed</a:t>
                      </a:r>
                      <a:endParaRPr lang="en-US" altLang="zh-TW" sz="10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0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Storage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 M-key (PCIex4/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SATA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SFF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2.5”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SSD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bay (PCIex4/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SATA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Cooling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Fan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 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dual-rotor 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40x56 mm </a:t>
                      </a:r>
                      <a:r>
                        <a:rPr lang="en-US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fans</a:t>
                      </a:r>
                      <a:endParaRPr lang="en-US" altLang="zh-TW" sz="10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Management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ASPEED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AST2500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Security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TPM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by accessory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10">
                <a:tc grid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lang="en-U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shelf max. power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19.2kW@ 200-240VAC INPUT/ 240-380VDC INPUT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9.6kW@ 100-120VAC</a:t>
                      </a:r>
                      <a:r>
                        <a:rPr lang="en-US" altLang="zh-TW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INPUT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PSU module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6x 3200W </a:t>
                      </a:r>
                      <a:r>
                        <a:rPr lang="en-US" altLang="zh-TW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RPSU</a:t>
                      </a: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80-PLUS Titanium 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shelf cable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 (2 to power 8 bricks on the left, 2 to power 8 bricks on the right )</a:t>
                      </a: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1375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s://www.asrockrack.com/photo/1U-Open19-c3.small.x86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94" y="483518"/>
            <a:ext cx="92879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46" y="51470"/>
            <a:ext cx="95494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https://www.open19.org/wp-content/uploads/2018/09/delta-ecd90990120_20180605_2.205-140x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982" y="51470"/>
            <a:ext cx="458170" cy="288000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>
            <a:off x="156817" y="3318782"/>
            <a:ext cx="91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6817" y="1878622"/>
            <a:ext cx="91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56817" y="3822838"/>
            <a:ext cx="91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56817" y="3591861"/>
            <a:ext cx="91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-108520" y="2519073"/>
            <a:ext cx="795411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8U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08520" y="3576617"/>
            <a:ext cx="288032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>
                <a:solidFill>
                  <a:srgbClr val="002060"/>
                </a:solidFill>
              </a:rPr>
              <a:t>1</a:t>
            </a:r>
            <a:r>
              <a:rPr lang="en-US" altLang="zh-TW" sz="1000" dirty="0" smtClean="0">
                <a:solidFill>
                  <a:srgbClr val="002060"/>
                </a:solidFill>
              </a:rPr>
              <a:t>U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H="1" flipV="1">
            <a:off x="156817" y="3591861"/>
            <a:ext cx="3121" cy="230977"/>
          </a:xfrm>
          <a:prstGeom prst="straightConnector1">
            <a:avLst/>
          </a:prstGeom>
          <a:ln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156817" y="1878622"/>
            <a:ext cx="548" cy="1455114"/>
          </a:xfrm>
          <a:prstGeom prst="straightConnector1">
            <a:avLst/>
          </a:prstGeom>
          <a:ln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4" name="Picture 14" descr="https://www.open19.org/wp-content/uploads/2018/09/CoolPower-Cable-Assembly-8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49740" y="1410016"/>
            <a:ext cx="3168352" cy="2218113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14" y="51269"/>
            <a:ext cx="813470" cy="2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線單箭頭接點 55"/>
          <p:cNvCxnSpPr/>
          <p:nvPr/>
        </p:nvCxnSpPr>
        <p:spPr>
          <a:xfrm flipH="1">
            <a:off x="1764462" y="4296120"/>
            <a:ext cx="385439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765377" y="3699727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endParaRPr lang="zh-TW" altLang="en-US" sz="1000" dirty="0">
              <a:solidFill>
                <a:srgbClr val="002060"/>
              </a:solidFill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 flipH="1">
            <a:off x="1799063" y="3889223"/>
            <a:ext cx="981098" cy="5743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2051720" y="4173009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(1) Power shelf w/6 PSU inside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780161" y="3765689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(16) N19 SKU5 OPEN19 brick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2743094" y="1131590"/>
            <a:ext cx="0" cy="1229879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2743094" y="1131590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(1) N19 SKU5 8RU cage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47864" y="3191630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(4) Power shelf cable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cxnSp>
        <p:nvCxnSpPr>
          <p:cNvPr id="68" name="直線單箭頭接點 67"/>
          <p:cNvCxnSpPr/>
          <p:nvPr/>
        </p:nvCxnSpPr>
        <p:spPr>
          <a:xfrm>
            <a:off x="3614514" y="3064033"/>
            <a:ext cx="379934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614514" y="3061710"/>
            <a:ext cx="1" cy="129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N19 SKU5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4" y="2765536"/>
            <a:ext cx="7157417" cy="18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5022294" y="2705524"/>
            <a:ext cx="0" cy="622534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1259632" y="3647815"/>
            <a:ext cx="849400" cy="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22294" y="2593102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err="1">
                <a:solidFill>
                  <a:srgbClr val="002060"/>
                </a:solidFill>
              </a:rPr>
              <a:t>ASRock</a:t>
            </a:r>
            <a:r>
              <a:rPr lang="en-US" altLang="zh-TW" sz="1000" dirty="0">
                <a:solidFill>
                  <a:srgbClr val="002060"/>
                </a:solidFill>
              </a:rPr>
              <a:t> Radeon™ RX 5700 </a:t>
            </a:r>
            <a:r>
              <a:rPr lang="en-US" altLang="zh-TW" sz="1000" dirty="0" smtClean="0">
                <a:solidFill>
                  <a:srgbClr val="002060"/>
                </a:solidFill>
              </a:rPr>
              <a:t>XT pre-installed</a:t>
            </a:r>
            <a:endParaRPr lang="en-US" altLang="zh-TW" sz="1000" dirty="0">
              <a:solidFill>
                <a:srgbClr val="002060"/>
              </a:solidFill>
            </a:endParaRPr>
          </a:p>
        </p:txBody>
      </p:sp>
      <p:cxnSp>
        <p:nvCxnSpPr>
          <p:cNvPr id="10" name="直線單箭頭接點 9"/>
          <p:cNvCxnSpPr>
            <a:stCxn id="12" idx="1"/>
          </p:cNvCxnSpPr>
          <p:nvPr/>
        </p:nvCxnSpPr>
        <p:spPr>
          <a:xfrm flipH="1" flipV="1">
            <a:off x="4302217" y="3941361"/>
            <a:ext cx="3210" cy="69771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305427" y="4515966"/>
            <a:ext cx="227958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2x 2.5” 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SSD</a:t>
            </a:r>
            <a:r>
              <a:rPr lang="en-US" altLang="zh-TW" sz="1000" dirty="0" smtClean="0">
                <a:solidFill>
                  <a:srgbClr val="002060"/>
                </a:solidFill>
              </a:rPr>
              <a:t> bay (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SATA</a:t>
            </a:r>
            <a:r>
              <a:rPr lang="en-US" altLang="zh-TW" sz="1000" dirty="0" smtClean="0">
                <a:solidFill>
                  <a:srgbClr val="002060"/>
                </a:solidFill>
              </a:rPr>
              <a:t>/ 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PCIe</a:t>
            </a:r>
            <a:r>
              <a:rPr lang="en-US" altLang="zh-TW" sz="1000" dirty="0" smtClean="0">
                <a:solidFill>
                  <a:srgbClr val="002060"/>
                </a:solidFill>
              </a:rPr>
              <a:t> x4 optional)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1619672" y="4083919"/>
            <a:ext cx="0" cy="558645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109032" y="2705524"/>
            <a:ext cx="0" cy="459896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09032" y="2593102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4x SO-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DIMM</a:t>
            </a:r>
            <a:r>
              <a:rPr lang="en-US" altLang="zh-TW" sz="1000" dirty="0" smtClean="0">
                <a:solidFill>
                  <a:srgbClr val="002060"/>
                </a:solidFill>
              </a:rPr>
              <a:t> slots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5417" y="3524704"/>
            <a:ext cx="713657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AM4 socket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58324" y="4537751"/>
            <a:ext cx="2714846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r>
              <a:rPr lang="en-US" altLang="zh-TW" sz="1000" dirty="0" smtClean="0">
                <a:solidFill>
                  <a:srgbClr val="002060"/>
                </a:solidFill>
              </a:rPr>
              <a:t>M.2 M-key, 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NGFF</a:t>
            </a:r>
            <a:r>
              <a:rPr lang="en-US" altLang="zh-TW" sz="1000" dirty="0" smtClean="0">
                <a:solidFill>
                  <a:srgbClr val="002060"/>
                </a:solidFill>
              </a:rPr>
              <a:t> 2280 (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PCIe</a:t>
            </a:r>
            <a:r>
              <a:rPr lang="en-US" altLang="zh-TW" sz="1000" dirty="0" smtClean="0">
                <a:solidFill>
                  <a:srgbClr val="002060"/>
                </a:solidFill>
              </a:rPr>
              <a:t> x4 or </a:t>
            </a:r>
            <a:r>
              <a:rPr lang="en-US" altLang="zh-TW" sz="1000" dirty="0" err="1" smtClean="0">
                <a:solidFill>
                  <a:srgbClr val="002060"/>
                </a:solidFill>
              </a:rPr>
              <a:t>SATA</a:t>
            </a:r>
            <a:r>
              <a:rPr lang="en-US" altLang="zh-TW" sz="1000" dirty="0" smtClean="0">
                <a:solidFill>
                  <a:srgbClr val="002060"/>
                </a:solidFill>
              </a:rPr>
              <a:t> 6Gb/s )</a:t>
            </a:r>
            <a:endParaRPr lang="zh-TW" altLang="en-US" sz="1000" dirty="0">
              <a:solidFill>
                <a:srgbClr val="00206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-21458" y="2211710"/>
            <a:ext cx="194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u="sng" dirty="0" smtClean="0">
                <a:solidFill>
                  <a:schemeClr val="bg1">
                    <a:lumMod val="50000"/>
                  </a:schemeClr>
                </a:solidFill>
              </a:rPr>
              <a:t>Top View</a:t>
            </a:r>
          </a:p>
        </p:txBody>
      </p:sp>
      <p:grpSp>
        <p:nvGrpSpPr>
          <p:cNvPr id="73" name="群組 72"/>
          <p:cNvGrpSpPr/>
          <p:nvPr/>
        </p:nvGrpSpPr>
        <p:grpSpPr>
          <a:xfrm>
            <a:off x="-43412" y="675544"/>
            <a:ext cx="9180513" cy="1535960"/>
            <a:chOff x="-42916" y="3439251"/>
            <a:chExt cx="9180513" cy="15359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011910"/>
              <a:ext cx="3507110" cy="64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單箭頭接點 29"/>
            <p:cNvCxnSpPr/>
            <p:nvPr/>
          </p:nvCxnSpPr>
          <p:spPr>
            <a:xfrm>
              <a:off x="741376" y="3795886"/>
              <a:ext cx="0" cy="288032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746614" y="3651870"/>
              <a:ext cx="71365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Power</a:t>
              </a:r>
            </a:p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button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1461456" y="3812996"/>
              <a:ext cx="0" cy="288032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461456" y="3651870"/>
              <a:ext cx="71365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Dedicated </a:t>
              </a:r>
            </a:p>
            <a:p>
              <a:r>
                <a:rPr lang="en-US" altLang="zh-TW" sz="1000" dirty="0" err="1" smtClean="0">
                  <a:solidFill>
                    <a:srgbClr val="002060"/>
                  </a:solidFill>
                </a:rPr>
                <a:t>IPMI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 flipV="1">
              <a:off x="2541576" y="4477699"/>
              <a:ext cx="0" cy="254291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545220" y="4599824"/>
              <a:ext cx="71365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err="1" smtClean="0">
                  <a:solidFill>
                    <a:srgbClr val="002060"/>
                  </a:solidFill>
                </a:rPr>
                <a:t>UID</a:t>
              </a:r>
              <a:endParaRPr lang="en-US" altLang="zh-TW" sz="1000" dirty="0" smtClean="0">
                <a:solidFill>
                  <a:srgbClr val="002060"/>
                </a:solidFill>
              </a:endParaRPr>
            </a:p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button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2254842" y="3812996"/>
              <a:ext cx="0" cy="598535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2181536" y="3716250"/>
              <a:ext cx="360040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VGA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>
            <a:xfrm>
              <a:off x="3045632" y="3812996"/>
              <a:ext cx="0" cy="288033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2994743" y="3649076"/>
              <a:ext cx="71365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Optional HDMI/DP output</a:t>
              </a:r>
            </a:p>
            <a:p>
              <a:r>
                <a:rPr lang="en-US" altLang="zh-TW" sz="1000" dirty="0">
                  <a:solidFill>
                    <a:srgbClr val="002060"/>
                  </a:solidFill>
                </a:rPr>
                <a:t>f</a:t>
              </a:r>
              <a:r>
                <a:rPr lang="en-US" altLang="zh-TW" sz="1000" dirty="0" smtClean="0">
                  <a:solidFill>
                    <a:srgbClr val="002060"/>
                  </a:solidFill>
                </a:rPr>
                <a:t>rom graphic card via cable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V="1">
              <a:off x="1818284" y="4248662"/>
              <a:ext cx="0" cy="254291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V="1">
              <a:off x="1818284" y="4441319"/>
              <a:ext cx="0" cy="315925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749488" y="4599824"/>
              <a:ext cx="360040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2x 10GbE </a:t>
              </a:r>
            </a:p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RJ45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cxnSp>
          <p:nvCxnSpPr>
            <p:cNvPr id="51" name="直線單箭頭接點 50"/>
            <p:cNvCxnSpPr/>
            <p:nvPr/>
          </p:nvCxnSpPr>
          <p:spPr>
            <a:xfrm flipV="1">
              <a:off x="1466348" y="4319736"/>
              <a:ext cx="0" cy="315925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1466348" y="4441861"/>
              <a:ext cx="0" cy="315925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525352" y="4599824"/>
              <a:ext cx="360040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2x USB3.2 Gen1</a:t>
              </a:r>
            </a:p>
            <a:p>
              <a:endParaRPr lang="en-US" altLang="zh-TW" sz="1000" dirty="0" smtClean="0">
                <a:solidFill>
                  <a:srgbClr val="002060"/>
                </a:solidFill>
              </a:endParaRPr>
            </a:p>
            <a:p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812" y="3957012"/>
              <a:ext cx="3370610" cy="67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直線單箭頭接點 59"/>
            <p:cNvCxnSpPr/>
            <p:nvPr/>
          </p:nvCxnSpPr>
          <p:spPr>
            <a:xfrm>
              <a:off x="6466016" y="3812996"/>
              <a:ext cx="0" cy="466848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>
              <a:off x="6948264" y="3812996"/>
              <a:ext cx="0" cy="466848"/>
            </a:xfrm>
            <a:prstGeom prst="straightConnector1">
              <a:avLst/>
            </a:prstGeom>
            <a:ln>
              <a:headEnd type="non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6466016" y="3812996"/>
              <a:ext cx="69827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7092280" y="3689885"/>
              <a:ext cx="71365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/>
            <a:p>
              <a:r>
                <a:rPr lang="en-US" altLang="zh-TW" sz="1000" dirty="0" smtClean="0">
                  <a:solidFill>
                    <a:srgbClr val="002060"/>
                  </a:solidFill>
                </a:rPr>
                <a:t>2x 35A 12V DC-in </a:t>
              </a:r>
              <a:endParaRPr lang="zh-TW" altLang="en-US" sz="1000" dirty="0">
                <a:solidFill>
                  <a:srgbClr val="002060"/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-42916" y="3439251"/>
              <a:ext cx="1947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u="sng" dirty="0" smtClean="0">
                  <a:solidFill>
                    <a:schemeClr val="bg1">
                      <a:lumMod val="50000"/>
                    </a:schemeClr>
                  </a:solidFill>
                </a:rPr>
                <a:t>Front View</a:t>
              </a: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572120" y="3440301"/>
              <a:ext cx="1947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u="sng" dirty="0" smtClean="0">
                  <a:solidFill>
                    <a:schemeClr val="bg1">
                      <a:lumMod val="50000"/>
                    </a:schemeClr>
                  </a:solidFill>
                </a:rPr>
                <a:t>Rear View</a:t>
              </a:r>
            </a:p>
          </p:txBody>
        </p:sp>
        <p:cxnSp>
          <p:nvCxnSpPr>
            <p:cNvPr id="61" name="直線接點 60"/>
            <p:cNvCxnSpPr/>
            <p:nvPr/>
          </p:nvCxnSpPr>
          <p:spPr>
            <a:xfrm>
              <a:off x="-42916" y="4975211"/>
              <a:ext cx="91805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>
              <a:off x="4553744" y="3439251"/>
              <a:ext cx="1" cy="1508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50" y="417146"/>
            <a:ext cx="642225" cy="53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21" y="465355"/>
            <a:ext cx="642225" cy="53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ASRock Rack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21B2C9"/>
      </a:accent2>
      <a:accent3>
        <a:srgbClr val="0024B3"/>
      </a:accent3>
      <a:accent4>
        <a:srgbClr val="AEAFA9"/>
      </a:accent4>
      <a:accent5>
        <a:srgbClr val="78BE20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60084</TotalTime>
  <Words>375</Words>
  <Application>Microsoft Office PowerPoint</Application>
  <PresentationFormat>如螢幕大小 (16:9)</PresentationFormat>
  <Paragraphs>92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8U16N-X570</vt:lpstr>
      <vt:lpstr>N19 SKU5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charlotte_li</dc:creator>
  <cp:lastModifiedBy>John Chien(簡兆偉_ASRockRack)</cp:lastModifiedBy>
  <cp:revision>848</cp:revision>
  <cp:lastPrinted>2019-07-22T09:51:54Z</cp:lastPrinted>
  <dcterms:created xsi:type="dcterms:W3CDTF">2015-04-06T11:07:34Z</dcterms:created>
  <dcterms:modified xsi:type="dcterms:W3CDTF">2020-08-25T12:33:45Z</dcterms:modified>
</cp:coreProperties>
</file>